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>
      <p:cViewPr varScale="1">
        <p:scale>
          <a:sx n="97" d="100"/>
          <a:sy n="97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52CE-992E-406E-80A8-B72195F6B6AD}" type="datetimeFigureOut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96D45-0319-4EB4-9A1D-4615711EA3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99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ラベル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は同じワークシート上のデータを参照する数式で使用できます。他のワークシート上の範囲を表す場合は、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名前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を使用します。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Excel 2003</a:t>
            </a:r>
            <a:r>
              <a:rPr kumimoji="1" lang="ja-JP" altLang="en-US" dirty="0" smtClean="0"/>
              <a:t>までは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名前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ラベル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があるが、</a:t>
            </a:r>
            <a:r>
              <a:rPr kumimoji="1" lang="en-US" altLang="ja-JP" dirty="0" smtClean="0"/>
              <a:t>Excel 2007,2010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名前</a:t>
            </a:r>
            <a:r>
              <a:rPr kumimoji="1" lang="en-US" altLang="ja-JP" dirty="0" smtClean="0"/>
              <a:t>]</a:t>
            </a:r>
            <a:r>
              <a:rPr kumimoji="1" lang="ja-JP" altLang="en-US" dirty="0" err="1" smtClean="0"/>
              <a:t>だけに</a:t>
            </a:r>
            <a:r>
              <a:rPr kumimoji="1" lang="ja-JP" altLang="en-US" dirty="0" smtClean="0"/>
              <a:t>なる。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96D45-0319-4EB4-9A1D-4615711EA3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28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名前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作成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は、テーブルの時に使用します。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96D45-0319-4EB4-9A1D-4615711EA37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B295-2EDD-4EBF-9C1E-485BFE24DF6A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C873-60DC-40A8-B623-AF1D3C0DFF11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1751-499D-4655-9DE4-4C0908FCB856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941-7BA5-473C-8A50-8204D0278F6F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A360-2D3C-4D6A-B954-6906D02C8ABC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F4AA-6650-42A6-9218-92AB331FE218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2850-C27B-431C-B7A1-23E3C6518E94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CB-F577-4A4F-B2E6-46FA403FF082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735F-2074-40AF-AD44-8194C6228659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80AF-2E87-415B-ACC2-600146A4CF8D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FD6E-86A6-418A-80B7-DD50AEFD9D2B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794-0141-4068-B725-D42390828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../ToDoFile/Excel&#35611;&#32722;&#20250;&#36039;&#26009;_201003-04/&#21517;&#21069;&#32244;&#32722;.xls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../ToDoFile/Excel&#35611;&#32722;&#20250;&#36039;&#26009;_201003-04/&#21517;&#21069;&#32244;&#32722;.xl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../ToDoFile/Excel&#35611;&#32722;&#20250;&#36039;&#26009;_201003-04/&#21517;&#21069;&#32244;&#32722;.xl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ToDoFile/Excel&#35611;&#32722;&#20250;&#36039;&#26009;_201003-04/&#21517;&#21069;&#32244;&#32722;.x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ToDoFile/Excel&#35611;&#32722;&#20250;&#36039;&#26009;_201003-04/&#21517;&#21069;&#32244;&#32722;.x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../ToDoFile/Excel&#35611;&#32722;&#20250;&#36039;&#26009;_201003-04/&#21517;&#21069;&#32244;&#32722;.xl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../ToDoFile/Excel&#35611;&#32722;&#20250;&#36039;&#26009;_201003-04/&#21517;&#21069;&#32244;&#32722;.x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../ToDoFile/Excel&#35611;&#32722;&#20250;&#36039;&#26009;_201003-04/&#21517;&#21069;&#32244;&#32722;.x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../ToDoFile/Excel&#35611;&#32722;&#20250;&#36039;&#26009;_201003-04/&#21517;&#21069;&#32244;&#32722;.xls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Excel 2002,2003</a:t>
            </a:r>
            <a:r>
              <a:rPr kumimoji="1" lang="ja-JP" altLang="en-US" dirty="0" smtClean="0"/>
              <a:t>基本</a:t>
            </a:r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名前機能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名前を使うには（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887278" cy="406717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2486025" cy="17526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6"/>
          <a:stretch/>
        </p:blipFill>
        <p:spPr>
          <a:xfrm>
            <a:off x="3101340" y="4781388"/>
            <a:ext cx="5585460" cy="1311908"/>
          </a:xfrm>
          <a:prstGeom prst="rect">
            <a:avLst/>
          </a:prstGeom>
        </p:spPr>
      </p:pic>
      <p:cxnSp>
        <p:nvCxnSpPr>
          <p:cNvPr id="10" name="直線矢印コネクタ 6"/>
          <p:cNvCxnSpPr/>
          <p:nvPr/>
        </p:nvCxnSpPr>
        <p:spPr>
          <a:xfrm>
            <a:off x="3707904" y="3186081"/>
            <a:ext cx="864096" cy="0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線吹き出し 1 (枠付き) 12"/>
          <p:cNvSpPr/>
          <p:nvPr/>
        </p:nvSpPr>
        <p:spPr>
          <a:xfrm>
            <a:off x="467544" y="4005064"/>
            <a:ext cx="2588628" cy="923330"/>
          </a:xfrm>
          <a:prstGeom prst="borderCallout1">
            <a:avLst>
              <a:gd name="adj1" fmla="val -87"/>
              <a:gd name="adj2" fmla="val 49037"/>
              <a:gd name="adj3" fmla="val -86436"/>
              <a:gd name="adj4" fmla="val 101801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 smtClean="0"/>
              <a:t>名前を数式等で使用する時は</a:t>
            </a:r>
            <a:r>
              <a:rPr lang="en-US" altLang="ja-JP" dirty="0" smtClean="0"/>
              <a:t>[</a:t>
            </a:r>
            <a:r>
              <a:rPr lang="ja-JP" altLang="en-US" dirty="0" smtClean="0"/>
              <a:t>貼り付け</a:t>
            </a:r>
            <a:r>
              <a:rPr lang="en-US" altLang="ja-JP" dirty="0" smtClean="0"/>
              <a:t>]</a:t>
            </a:r>
            <a:r>
              <a:rPr lang="ja-JP" altLang="en-US" dirty="0" smtClean="0"/>
              <a:t>だけが表示される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000" y="5651956"/>
            <a:ext cx="820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5" action="ppaction://hlinkfile"/>
              </a:rPr>
              <a:t>名前練習</a:t>
            </a:r>
            <a:r>
              <a:rPr lang="en-US" altLang="ja-JP" dirty="0" smtClean="0">
                <a:hlinkClick r:id="rId5" action="ppaction://hlinkfile"/>
              </a:rPr>
              <a:t>.</a:t>
            </a:r>
            <a:r>
              <a:rPr lang="en-US" altLang="ja-JP" dirty="0" err="1" smtClean="0">
                <a:hlinkClick r:id="rId5" action="ppaction://hlinkfile"/>
              </a:rPr>
              <a:t>xls</a:t>
            </a:r>
            <a:r>
              <a:rPr lang="ja-JP" altLang="en-US" dirty="0" smtClean="0"/>
              <a:t>」のシート「店舗</a:t>
            </a:r>
            <a:r>
              <a:rPr lang="ja-JP" altLang="en-US" dirty="0" smtClean="0"/>
              <a:t>別</a:t>
            </a:r>
            <a:r>
              <a:rPr lang="ja-JP" altLang="en-US" dirty="0"/>
              <a:t>売上合計</a:t>
            </a:r>
            <a:r>
              <a:rPr lang="ja-JP" altLang="en-US" dirty="0" smtClean="0"/>
              <a:t>」の設問で確認します。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28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7943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名前を使うには（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287203" cy="214693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2" name="円/楕円 13"/>
          <p:cNvSpPr/>
          <p:nvPr/>
        </p:nvSpPr>
        <p:spPr>
          <a:xfrm>
            <a:off x="827584" y="2852936"/>
            <a:ext cx="357190" cy="35719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399597" y="1858129"/>
            <a:ext cx="4287203" cy="2146935"/>
            <a:chOff x="4399597" y="1858129"/>
            <a:chExt cx="4287203" cy="214693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597" y="1858129"/>
              <a:ext cx="4287203" cy="2146935"/>
            </a:xfrm>
            <a:prstGeom prst="rect">
              <a:avLst/>
            </a:prstGeom>
          </p:spPr>
        </p:pic>
        <p:sp>
          <p:nvSpPr>
            <p:cNvPr id="13" name="円/楕円 13"/>
            <p:cNvSpPr/>
            <p:nvPr/>
          </p:nvSpPr>
          <p:spPr>
            <a:xfrm>
              <a:off x="7812360" y="2852936"/>
              <a:ext cx="357190" cy="35719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67544" y="4077072"/>
            <a:ext cx="4287203" cy="2146935"/>
            <a:chOff x="467544" y="4077072"/>
            <a:chExt cx="4287203" cy="214693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077072"/>
              <a:ext cx="4287203" cy="2146935"/>
            </a:xfrm>
            <a:prstGeom prst="rect">
              <a:avLst/>
            </a:prstGeom>
          </p:spPr>
        </p:pic>
        <p:sp>
          <p:nvSpPr>
            <p:cNvPr id="15" name="円/楕円 13"/>
            <p:cNvSpPr/>
            <p:nvPr/>
          </p:nvSpPr>
          <p:spPr>
            <a:xfrm>
              <a:off x="827584" y="5373216"/>
              <a:ext cx="357190" cy="35719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399597" y="4234393"/>
            <a:ext cx="4287203" cy="2146935"/>
            <a:chOff x="4399597" y="4234393"/>
            <a:chExt cx="4287203" cy="214693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597" y="4234393"/>
              <a:ext cx="4287203" cy="2146935"/>
            </a:xfrm>
            <a:prstGeom prst="rect">
              <a:avLst/>
            </a:prstGeom>
          </p:spPr>
        </p:pic>
        <p:sp>
          <p:nvSpPr>
            <p:cNvPr id="16" name="円/楕円 13"/>
            <p:cNvSpPr/>
            <p:nvPr/>
          </p:nvSpPr>
          <p:spPr>
            <a:xfrm>
              <a:off x="7812360" y="5525616"/>
              <a:ext cx="357190" cy="35719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419872" y="3212976"/>
            <a:ext cx="1988820" cy="1402080"/>
            <a:chOff x="3419872" y="3212976"/>
            <a:chExt cx="1988820" cy="140208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212976"/>
              <a:ext cx="1988820" cy="1402080"/>
            </a:xfrm>
            <a:prstGeom prst="rect">
              <a:avLst/>
            </a:prstGeom>
          </p:spPr>
        </p:pic>
        <p:sp>
          <p:nvSpPr>
            <p:cNvPr id="14" name="円/楕円 13"/>
            <p:cNvSpPr/>
            <p:nvPr/>
          </p:nvSpPr>
          <p:spPr>
            <a:xfrm>
              <a:off x="4716016" y="3219852"/>
              <a:ext cx="357190" cy="35719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68000" y="5651956"/>
            <a:ext cx="820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7" action="ppaction://hlinkfile"/>
              </a:rPr>
              <a:t>名前練習</a:t>
            </a:r>
            <a:r>
              <a:rPr lang="en-US" altLang="ja-JP" dirty="0" smtClean="0">
                <a:hlinkClick r:id="rId7" action="ppaction://hlinkfile"/>
              </a:rPr>
              <a:t>.</a:t>
            </a:r>
            <a:r>
              <a:rPr lang="en-US" altLang="ja-JP" dirty="0" err="1" smtClean="0">
                <a:hlinkClick r:id="rId7" action="ppaction://hlinkfile"/>
              </a:rPr>
              <a:t>xls</a:t>
            </a:r>
            <a:r>
              <a:rPr lang="ja-JP" altLang="en-US" dirty="0" smtClean="0"/>
              <a:t>」のシート「消費税計算」の設問で確認します。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1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名前を削除するには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3058641"/>
            <a:ext cx="3905250" cy="231457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691516"/>
            <a:ext cx="82296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</a:t>
            </a:r>
            <a:r>
              <a:rPr lang="ja-JP" altLang="en-US" dirty="0" smtClean="0"/>
              <a:t>挿入</a:t>
            </a:r>
            <a:r>
              <a:rPr lang="en-US" altLang="ja-JP" dirty="0" smtClean="0"/>
              <a:t>]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</a:t>
            </a:r>
            <a:r>
              <a:rPr lang="ja-JP" altLang="en-US" dirty="0" smtClean="0"/>
              <a:t>名前</a:t>
            </a:r>
            <a:r>
              <a:rPr lang="en-US" altLang="ja-JP" dirty="0" smtClean="0"/>
              <a:t>]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[</a:t>
            </a:r>
            <a:r>
              <a:rPr lang="ja-JP" altLang="en-US" dirty="0" smtClean="0"/>
              <a:t>定義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</a:t>
            </a:r>
            <a:r>
              <a:rPr lang="ja-JP" altLang="en-US" dirty="0" smtClean="0"/>
              <a:t>名前の定義</a:t>
            </a:r>
            <a:r>
              <a:rPr lang="en-US" altLang="ja-JP" dirty="0" smtClean="0"/>
              <a:t>]</a:t>
            </a:r>
            <a:r>
              <a:rPr lang="ja-JP" altLang="en-US" dirty="0" smtClean="0"/>
              <a:t>ダイアログボックスで</a:t>
            </a:r>
            <a:r>
              <a:rPr lang="ja-JP" altLang="en-US" dirty="0" smtClean="0"/>
              <a:t>名前</a:t>
            </a:r>
            <a:r>
              <a:rPr lang="ja-JP" altLang="en-US" dirty="0"/>
              <a:t>一覧から</a:t>
            </a:r>
            <a:r>
              <a:rPr lang="ja-JP" altLang="en-US" dirty="0" smtClean="0"/>
              <a:t>から削除したい名前をクリック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</a:t>
            </a:r>
            <a:r>
              <a:rPr lang="ja-JP" altLang="en-US" dirty="0" smtClean="0"/>
              <a:t>削除</a:t>
            </a:r>
            <a:r>
              <a:rPr lang="en-US" altLang="ja-JP" dirty="0" smtClean="0"/>
              <a:t>]</a:t>
            </a:r>
            <a:r>
              <a:rPr lang="ja-JP" altLang="en-US" dirty="0" smtClean="0"/>
              <a:t>ボタンをクリックして、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ボタンをクリック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03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名前を編集するには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691516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</a:t>
            </a:r>
            <a:r>
              <a:rPr lang="ja-JP" altLang="en-US" dirty="0" smtClean="0"/>
              <a:t>挿入</a:t>
            </a:r>
            <a:r>
              <a:rPr lang="en-US" altLang="ja-JP" dirty="0" smtClean="0"/>
              <a:t>]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</a:t>
            </a:r>
            <a:r>
              <a:rPr lang="ja-JP" altLang="en-US" dirty="0" smtClean="0"/>
              <a:t>名前</a:t>
            </a:r>
            <a:r>
              <a:rPr lang="en-US" altLang="ja-JP" dirty="0" smtClean="0"/>
              <a:t>]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[</a:t>
            </a:r>
            <a:r>
              <a:rPr lang="ja-JP" altLang="en-US" dirty="0" smtClean="0"/>
              <a:t>定義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</a:t>
            </a:r>
            <a:r>
              <a:rPr lang="ja-JP" altLang="en-US" dirty="0" smtClean="0"/>
              <a:t>名前の定義</a:t>
            </a:r>
            <a:r>
              <a:rPr lang="en-US" altLang="ja-JP" dirty="0" smtClean="0"/>
              <a:t>]</a:t>
            </a:r>
            <a:r>
              <a:rPr lang="ja-JP" altLang="en-US" dirty="0" smtClean="0"/>
              <a:t>ダイアログボックスで</a:t>
            </a:r>
            <a:r>
              <a:rPr lang="ja-JP" altLang="en-US" dirty="0" smtClean="0"/>
              <a:t>名前</a:t>
            </a:r>
            <a:r>
              <a:rPr lang="ja-JP" altLang="en-US" dirty="0"/>
              <a:t>一覧</a:t>
            </a:r>
            <a:r>
              <a:rPr lang="ja-JP" altLang="en-US" dirty="0" smtClean="0"/>
              <a:t>から</a:t>
            </a:r>
            <a:r>
              <a:rPr lang="ja-JP" altLang="en-US" dirty="0" smtClean="0"/>
              <a:t>から編集したい名前をクリック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</a:t>
            </a:r>
            <a:r>
              <a:rPr lang="ja-JP" altLang="en-US" dirty="0" smtClean="0"/>
              <a:t>参照範囲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テキストボックスで、「</a:t>
            </a:r>
            <a:r>
              <a:rPr lang="en-US" altLang="ja-JP" dirty="0" smtClean="0"/>
              <a:t>=</a:t>
            </a:r>
            <a:r>
              <a:rPr lang="ja-JP" altLang="en-US" dirty="0" smtClean="0"/>
              <a:t>」以降を編集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[OK]</a:t>
            </a:r>
            <a:r>
              <a:rPr lang="ja-JP" altLang="en-US" dirty="0" smtClean="0"/>
              <a:t>ボタンをクリック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2" y="3068166"/>
            <a:ext cx="3905250" cy="230505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166"/>
            <a:ext cx="3905250" cy="23050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8000" y="5651956"/>
            <a:ext cx="820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4" action="ppaction://hlinkfile"/>
              </a:rPr>
              <a:t>名前練習</a:t>
            </a:r>
            <a:r>
              <a:rPr lang="en-US" altLang="ja-JP" dirty="0" smtClean="0">
                <a:hlinkClick r:id="rId4" action="ppaction://hlinkfile"/>
              </a:rPr>
              <a:t>.</a:t>
            </a:r>
            <a:r>
              <a:rPr lang="en-US" altLang="ja-JP" dirty="0" err="1" smtClean="0">
                <a:hlinkClick r:id="rId4" action="ppaction://hlinkfile"/>
              </a:rPr>
              <a:t>xls</a:t>
            </a:r>
            <a:r>
              <a:rPr lang="ja-JP" altLang="en-US" dirty="0" smtClean="0"/>
              <a:t>」で名前を定義した「消費税」を、セル参照から定数に修正してください。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498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名前のその他の機能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5838825" cy="340995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7032"/>
            <a:ext cx="1590675" cy="8763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411960" y="5301208"/>
            <a:ext cx="1800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Excel 2002,2003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432" y="5301208"/>
            <a:ext cx="1800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Excel 2007,2010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5795972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Excel</a:t>
            </a:r>
            <a:r>
              <a:rPr lang="ja-JP" altLang="en-US" dirty="0" smtClean="0"/>
              <a:t>のバージョンで互換性がない機能があります。</a:t>
            </a:r>
            <a:endParaRPr lang="en-US" altLang="ja-JP" dirty="0" smtClean="0"/>
          </a:p>
          <a:p>
            <a:r>
              <a:rPr lang="ja-JP" altLang="en-US" dirty="0" smtClean="0"/>
              <a:t>名前の</a:t>
            </a:r>
            <a:r>
              <a:rPr lang="en-US" altLang="ja-JP" dirty="0" smtClean="0"/>
              <a:t>[</a:t>
            </a:r>
            <a:r>
              <a:rPr lang="ja-JP" altLang="en-US" dirty="0" smtClean="0"/>
              <a:t>定義</a:t>
            </a:r>
            <a:r>
              <a:rPr lang="en-US" altLang="ja-JP" dirty="0" smtClean="0"/>
              <a:t>]</a:t>
            </a:r>
            <a:r>
              <a:rPr lang="ja-JP" altLang="en-US" dirty="0" smtClean="0"/>
              <a:t>・</a:t>
            </a:r>
            <a:r>
              <a:rPr lang="en-US" altLang="ja-JP" dirty="0" smtClean="0"/>
              <a:t>[</a:t>
            </a:r>
            <a:r>
              <a:rPr lang="ja-JP" altLang="en-US" dirty="0" smtClean="0"/>
              <a:t>貼り付け</a:t>
            </a:r>
            <a:r>
              <a:rPr lang="en-US" altLang="ja-JP" dirty="0" smtClean="0"/>
              <a:t>]</a:t>
            </a:r>
            <a:r>
              <a:rPr lang="ja-JP" altLang="en-US" dirty="0" smtClean="0"/>
              <a:t>は共通です。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131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 smtClean="0"/>
              <a:t>名前を使った発展</a:t>
            </a:r>
            <a:r>
              <a:rPr lang="ja-JP" altLang="en-US" dirty="0"/>
              <a:t>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価格表示は消費税を含んだ、「総額表示方式」が義務化されている（</a:t>
            </a:r>
            <a:r>
              <a:rPr kumimoji="1" lang="en-US" altLang="ja-JP" dirty="0" smtClean="0"/>
              <a:t>2004 H16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月）</a:t>
            </a:r>
            <a:endParaRPr kumimoji="1" lang="en-US" altLang="ja-JP" dirty="0" smtClean="0"/>
          </a:p>
          <a:p>
            <a:r>
              <a:rPr lang="ja-JP" altLang="en-US" dirty="0" smtClean="0"/>
              <a:t>商品価格</a:t>
            </a:r>
            <a:r>
              <a:rPr lang="en-US" altLang="ja-JP" dirty="0" smtClean="0"/>
              <a:t>=</a:t>
            </a:r>
            <a:r>
              <a:rPr lang="ja-JP" altLang="en-US" dirty="0" smtClean="0"/>
              <a:t>商品本来の価格</a:t>
            </a:r>
            <a:r>
              <a:rPr lang="en-US" altLang="ja-JP" dirty="0" smtClean="0"/>
              <a:t>+</a:t>
            </a:r>
            <a:r>
              <a:rPr lang="ja-JP" altLang="en-US" dirty="0" smtClean="0"/>
              <a:t>消費税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000" y="5651956"/>
            <a:ext cx="8208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2" action="ppaction://hlinkfile"/>
              </a:rPr>
              <a:t>名前練習</a:t>
            </a:r>
            <a:r>
              <a:rPr lang="en-US" altLang="ja-JP" dirty="0" smtClean="0">
                <a:hlinkClick r:id="rId2" action="ppaction://hlinkfile"/>
              </a:rPr>
              <a:t>.</a:t>
            </a:r>
            <a:r>
              <a:rPr lang="en-US" altLang="ja-JP" dirty="0" err="1" smtClean="0">
                <a:hlinkClick r:id="rId2" action="ppaction://hlinkfile"/>
              </a:rPr>
              <a:t>xls</a:t>
            </a:r>
            <a:r>
              <a:rPr lang="ja-JP" altLang="en-US" dirty="0" smtClean="0"/>
              <a:t>」のシート「発展問題」の設問をチャレンジ</a:t>
            </a:r>
            <a:r>
              <a:rPr lang="en-US" altLang="ja-JP" dirty="0" smtClean="0"/>
              <a:t>!!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49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名前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機能とは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/>
              <a:t>セルやセル範囲、数式、</a:t>
            </a:r>
            <a:r>
              <a:rPr lang="ja-JP" altLang="en-US" dirty="0" smtClean="0"/>
              <a:t>定数を表す文字列</a:t>
            </a:r>
            <a:endParaRPr lang="en-US" altLang="ja-JP" dirty="0" smtClean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kumimoji="1" lang="ja-JP" altLang="en-US" dirty="0" smtClean="0"/>
              <a:t>内容や用途が分かりやすくなる</a:t>
            </a:r>
            <a:endParaRPr kumimoji="1" lang="en-US" altLang="ja-JP" dirty="0" smtClean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 smtClean="0"/>
              <a:t>離れた値や範囲の可視化</a:t>
            </a:r>
            <a:endParaRPr kumimoji="1" lang="en-US" altLang="ja-JP" dirty="0" smtClean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CF0-A218-4866-86CD-52E06D68080D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000" y="5651956"/>
            <a:ext cx="8208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3" action="ppaction://hlinkfile"/>
              </a:rPr>
              <a:t>名前練習</a:t>
            </a:r>
            <a:r>
              <a:rPr lang="en-US" altLang="ja-JP" dirty="0" smtClean="0">
                <a:hlinkClick r:id="rId3" action="ppaction://hlinkfile"/>
              </a:rPr>
              <a:t>.xls</a:t>
            </a:r>
            <a:r>
              <a:rPr lang="ja-JP" altLang="en-US" dirty="0" smtClean="0"/>
              <a:t>」を</a:t>
            </a:r>
            <a:r>
              <a:rPr lang="ja-JP" altLang="en-US" dirty="0" smtClean="0"/>
              <a:t>開いてください。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dirty="0" smtClean="0"/>
              <a:t>名前ボックスで名前を付けるには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5"/>
              </a:buClr>
              <a:buFont typeface="+mj-lt"/>
              <a:buAutoNum type="arabicPeriod"/>
            </a:pPr>
            <a:r>
              <a:rPr lang="ja-JP" altLang="en-US" dirty="0" smtClean="0"/>
              <a:t>名前</a:t>
            </a:r>
            <a:r>
              <a:rPr lang="ja-JP" altLang="en-US" dirty="0"/>
              <a:t>を指定するセル、セル範囲、または隣接しないセル範囲</a:t>
            </a:r>
            <a:r>
              <a:rPr lang="en-US" altLang="ja-JP" dirty="0"/>
              <a:t>(</a:t>
            </a:r>
            <a:r>
              <a:rPr lang="ja-JP" altLang="en-US" dirty="0"/>
              <a:t>連続しない複数のセルまたはセル範囲選択したもの。</a:t>
            </a:r>
            <a:r>
              <a:rPr lang="en-US" altLang="ja-JP" dirty="0"/>
              <a:t>Ctrl</a:t>
            </a:r>
            <a:r>
              <a:rPr lang="ja-JP" altLang="en-US" dirty="0"/>
              <a:t>キーを押しながらセルをマウスで</a:t>
            </a:r>
            <a:r>
              <a:rPr lang="ja-JP" altLang="en-US" dirty="0" smtClean="0"/>
              <a:t>クリック</a:t>
            </a:r>
            <a:r>
              <a:rPr lang="en-US" altLang="ja-JP" dirty="0" smtClean="0"/>
              <a:t>)</a:t>
            </a:r>
            <a:r>
              <a:rPr lang="ja-JP" altLang="en-US" dirty="0"/>
              <a:t>を選択</a:t>
            </a:r>
            <a:r>
              <a:rPr lang="ja-JP" altLang="en-US" dirty="0" smtClean="0"/>
              <a:t>します。</a:t>
            </a:r>
            <a:endParaRPr lang="en-US" altLang="ja-JP" dirty="0" smtClean="0"/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</a:pPr>
            <a:r>
              <a:rPr lang="ja-JP" altLang="en-US" dirty="0"/>
              <a:t> </a:t>
            </a:r>
            <a:r>
              <a:rPr lang="en-US" altLang="ja-JP" dirty="0"/>
              <a:t>[</a:t>
            </a:r>
            <a:r>
              <a:rPr lang="ja-JP" altLang="en-US" dirty="0"/>
              <a:t>数式バー</a:t>
            </a:r>
            <a:r>
              <a:rPr lang="en-US" altLang="ja-JP" dirty="0"/>
              <a:t>]</a:t>
            </a:r>
            <a:r>
              <a:rPr lang="ja-JP" altLang="en-US" dirty="0"/>
              <a:t>の左横に</a:t>
            </a:r>
            <a:r>
              <a:rPr lang="ja-JP" altLang="en-US" dirty="0" smtClean="0"/>
              <a:t>ある</a:t>
            </a:r>
            <a:r>
              <a:rPr lang="en-US" altLang="ja-JP" dirty="0" smtClean="0"/>
              <a:t>[</a:t>
            </a:r>
            <a:r>
              <a:rPr lang="ja-JP" altLang="en-US" dirty="0" smtClean="0"/>
              <a:t>名前</a:t>
            </a:r>
            <a:r>
              <a:rPr lang="ja-JP" altLang="en-US" dirty="0"/>
              <a:t>ボックス</a:t>
            </a:r>
            <a:r>
              <a:rPr lang="en-US" altLang="ja-JP" dirty="0"/>
              <a:t>]</a:t>
            </a:r>
            <a:r>
              <a:rPr lang="ja-JP" altLang="en-US" dirty="0"/>
              <a:t>をクリックします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</a:pPr>
            <a:r>
              <a:rPr lang="ja-JP" altLang="en-US" dirty="0" smtClean="0"/>
              <a:t>名前</a:t>
            </a:r>
            <a:r>
              <a:rPr lang="ja-JP" altLang="en-US" dirty="0"/>
              <a:t>を入力します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514350" indent="-514350">
              <a:buClr>
                <a:schemeClr val="accent5"/>
              </a:buClr>
              <a:buFont typeface="+mj-lt"/>
              <a:buAutoNum type="arabicPeriod"/>
            </a:pPr>
            <a:r>
              <a:rPr lang="en-US" altLang="ja-JP" dirty="0" smtClean="0"/>
              <a:t>Enter</a:t>
            </a:r>
            <a:r>
              <a:rPr lang="ja-JP" altLang="en-US" dirty="0"/>
              <a:t>キーを押します。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2D64-9A37-4664-B5B7-5F773CBB4D45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79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dirty="0" smtClean="0"/>
              <a:t>名前ボックスで名前を付ける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000625" cy="291369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212976"/>
            <a:ext cx="5000625" cy="2913698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41C1-3D0C-49C2-86AE-E656BF04B655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4864"/>
            <a:ext cx="1914525" cy="1714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53494"/>
            <a:ext cx="1914525" cy="171450"/>
          </a:xfrm>
          <a:prstGeom prst="rect">
            <a:avLst/>
          </a:prstGeom>
        </p:spPr>
      </p:pic>
      <p:sp>
        <p:nvSpPr>
          <p:cNvPr id="12" name="円/楕円 13"/>
          <p:cNvSpPr/>
          <p:nvPr/>
        </p:nvSpPr>
        <p:spPr>
          <a:xfrm>
            <a:off x="2195736" y="2204864"/>
            <a:ext cx="357190" cy="35719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" name="円/楕円 13"/>
          <p:cNvSpPr/>
          <p:nvPr/>
        </p:nvSpPr>
        <p:spPr>
          <a:xfrm>
            <a:off x="5696657" y="1631650"/>
            <a:ext cx="357190" cy="35719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5696657" y="2134281"/>
            <a:ext cx="357190" cy="35719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6040"/>
            <a:ext cx="1914525" cy="171450"/>
          </a:xfrm>
          <a:prstGeom prst="rect">
            <a:avLst/>
          </a:prstGeom>
        </p:spPr>
      </p:pic>
      <p:sp>
        <p:nvSpPr>
          <p:cNvPr id="16" name="円/楕円 13"/>
          <p:cNvSpPr/>
          <p:nvPr/>
        </p:nvSpPr>
        <p:spPr>
          <a:xfrm>
            <a:off x="5696657" y="2636912"/>
            <a:ext cx="357190" cy="35719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67544" y="2006770"/>
            <a:ext cx="792088" cy="145441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689686" y="3519226"/>
            <a:ext cx="792088" cy="145441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6"/>
          <p:cNvCxnSpPr>
            <a:endCxn id="18" idx="1"/>
          </p:cNvCxnSpPr>
          <p:nvPr/>
        </p:nvCxnSpPr>
        <p:spPr>
          <a:xfrm>
            <a:off x="1259632" y="2079490"/>
            <a:ext cx="2430054" cy="1512457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6"/>
          <p:cNvCxnSpPr/>
          <p:nvPr/>
        </p:nvCxnSpPr>
        <p:spPr>
          <a:xfrm>
            <a:off x="7236296" y="1923613"/>
            <a:ext cx="0" cy="252000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6"/>
          <p:cNvCxnSpPr/>
          <p:nvPr/>
        </p:nvCxnSpPr>
        <p:spPr>
          <a:xfrm>
            <a:off x="7236296" y="2456920"/>
            <a:ext cx="0" cy="252000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68000" y="6084004"/>
            <a:ext cx="8208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7" action="ppaction://hlinkfile"/>
              </a:rPr>
              <a:t>名前練習</a:t>
            </a:r>
            <a:r>
              <a:rPr lang="en-US" altLang="ja-JP" dirty="0" smtClean="0">
                <a:hlinkClick r:id="rId7" action="ppaction://hlinkfile"/>
              </a:rPr>
              <a:t>.</a:t>
            </a:r>
            <a:r>
              <a:rPr lang="en-US" altLang="ja-JP" dirty="0" err="1" smtClean="0">
                <a:hlinkClick r:id="rId7" action="ppaction://hlinkfile"/>
              </a:rPr>
              <a:t>xls</a:t>
            </a:r>
            <a:r>
              <a:rPr lang="ja-JP" altLang="en-US" dirty="0" smtClean="0"/>
              <a:t>」の「セルに名前」シート設問で確認します。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54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挿入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名前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で名前を定義する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1969"/>
            <a:ext cx="5000625" cy="291369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634705"/>
            <a:ext cx="3905250" cy="231457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826731" y="1772816"/>
            <a:ext cx="324000" cy="144016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9836" y="3149933"/>
            <a:ext cx="2025189" cy="180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6"/>
          <p:cNvCxnSpPr/>
          <p:nvPr/>
        </p:nvCxnSpPr>
        <p:spPr>
          <a:xfrm>
            <a:off x="3635896" y="3239933"/>
            <a:ext cx="1152128" cy="464347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線吹き出し 1 (枠付き) 12"/>
          <p:cNvSpPr/>
          <p:nvPr/>
        </p:nvSpPr>
        <p:spPr>
          <a:xfrm>
            <a:off x="1403648" y="5367700"/>
            <a:ext cx="2588628" cy="646331"/>
          </a:xfrm>
          <a:prstGeom prst="borderCallout1">
            <a:avLst>
              <a:gd name="adj1" fmla="val 50400"/>
              <a:gd name="adj2" fmla="val 99598"/>
              <a:gd name="adj3" fmla="val 59200"/>
              <a:gd name="adj4" fmla="val 134701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dirty="0" smtClean="0"/>
              <a:t>名前には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絶対参照が利用される</a:t>
            </a:r>
            <a:endParaRPr kumimoji="1" lang="ja-JP" altLang="en-US" dirty="0"/>
          </a:p>
        </p:txBody>
      </p:sp>
      <p:sp>
        <p:nvSpPr>
          <p:cNvPr id="14" name="線吹き出し 1 (枠付き) 13"/>
          <p:cNvSpPr/>
          <p:nvPr/>
        </p:nvSpPr>
        <p:spPr>
          <a:xfrm>
            <a:off x="5652120" y="2854677"/>
            <a:ext cx="2588628" cy="646331"/>
          </a:xfrm>
          <a:prstGeom prst="borderCallout1">
            <a:avLst>
              <a:gd name="adj1" fmla="val 97004"/>
              <a:gd name="adj2" fmla="val 51115"/>
              <a:gd name="adj3" fmla="val 206778"/>
              <a:gd name="adj4" fmla="val -13174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dirty="0" smtClean="0"/>
              <a:t>名前テキストボックスに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文字列を入力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07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数式へ名前を付ける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5357813" cy="3121819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3212976"/>
            <a:ext cx="5357813" cy="312181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58579" y="1952980"/>
            <a:ext cx="2304256" cy="180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30510" y="3518938"/>
            <a:ext cx="2304256" cy="180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6"/>
          <p:cNvCxnSpPr/>
          <p:nvPr/>
        </p:nvCxnSpPr>
        <p:spPr>
          <a:xfrm>
            <a:off x="1259632" y="2042980"/>
            <a:ext cx="2232248" cy="1565958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8000" y="5651956"/>
            <a:ext cx="820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4" action="ppaction://hlinkfile"/>
              </a:rPr>
              <a:t>名前練習</a:t>
            </a:r>
            <a:r>
              <a:rPr lang="en-US" altLang="ja-JP" dirty="0" smtClean="0">
                <a:hlinkClick r:id="rId4" action="ppaction://hlinkfile"/>
              </a:rPr>
              <a:t>.</a:t>
            </a:r>
            <a:r>
              <a:rPr lang="en-US" altLang="ja-JP" dirty="0" err="1" smtClean="0">
                <a:hlinkClick r:id="rId4" action="ppaction://hlinkfile"/>
              </a:rPr>
              <a:t>xls</a:t>
            </a:r>
            <a:r>
              <a:rPr lang="ja-JP" altLang="en-US" dirty="0" smtClean="0"/>
              <a:t>」のシート「数式に名前」の設問で確認します。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6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セル範囲に名前を付ける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887278" cy="406717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22" y="2276872"/>
            <a:ext cx="4887278" cy="406717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49614" y="1916832"/>
            <a:ext cx="1656184" cy="180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79912" y="2564904"/>
            <a:ext cx="1656184" cy="180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6"/>
          <p:cNvCxnSpPr/>
          <p:nvPr/>
        </p:nvCxnSpPr>
        <p:spPr>
          <a:xfrm>
            <a:off x="1115616" y="2006832"/>
            <a:ext cx="2808312" cy="648072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8000" y="5651956"/>
            <a:ext cx="820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4" action="ppaction://hlinkfile"/>
              </a:rPr>
              <a:t>名前練習</a:t>
            </a:r>
            <a:r>
              <a:rPr lang="en-US" altLang="ja-JP" dirty="0" smtClean="0">
                <a:hlinkClick r:id="rId4" action="ppaction://hlinkfile"/>
              </a:rPr>
              <a:t>.</a:t>
            </a:r>
            <a:r>
              <a:rPr lang="en-US" altLang="ja-JP" dirty="0" err="1" smtClean="0">
                <a:hlinkClick r:id="rId4" action="ppaction://hlinkfile"/>
              </a:rPr>
              <a:t>xls</a:t>
            </a:r>
            <a:r>
              <a:rPr lang="ja-JP" altLang="en-US" dirty="0" smtClean="0"/>
              <a:t>」のシート「池袋店売上」から「上野店売上」の設問で確認します。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21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 smtClean="0"/>
              <a:t>定数を名前として定義する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700808"/>
            <a:ext cx="3514725" cy="207454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62767"/>
            <a:ext cx="3514725" cy="20745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4162767"/>
            <a:ext cx="3514725" cy="20745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571875" cy="2081213"/>
          </a:xfrm>
          <a:prstGeom prst="rect">
            <a:avLst/>
          </a:prstGeom>
        </p:spPr>
      </p:pic>
      <p:cxnSp>
        <p:nvCxnSpPr>
          <p:cNvPr id="11" name="直線矢印コネクタ 6"/>
          <p:cNvCxnSpPr>
            <a:endCxn id="7" idx="1"/>
          </p:cNvCxnSpPr>
          <p:nvPr/>
        </p:nvCxnSpPr>
        <p:spPr>
          <a:xfrm flipV="1">
            <a:off x="2771800" y="2738081"/>
            <a:ext cx="2400275" cy="0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6"/>
          <p:cNvCxnSpPr/>
          <p:nvPr/>
        </p:nvCxnSpPr>
        <p:spPr>
          <a:xfrm flipH="1">
            <a:off x="3923928" y="3786190"/>
            <a:ext cx="1200138" cy="362890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6"/>
          <p:cNvCxnSpPr>
            <a:stCxn id="8" idx="3"/>
            <a:endCxn id="9" idx="1"/>
          </p:cNvCxnSpPr>
          <p:nvPr/>
        </p:nvCxnSpPr>
        <p:spPr>
          <a:xfrm>
            <a:off x="3971925" y="5200040"/>
            <a:ext cx="1200150" cy="0"/>
          </a:xfrm>
          <a:prstGeom prst="straightConnector1">
            <a:avLst/>
          </a:prstGeom>
          <a:ln w="19050">
            <a:solidFill>
              <a:srgbClr xmlns:mc="http://schemas.openxmlformats.org/markup-compatibility/2006" xmlns:a14="http://schemas.microsoft.com/office/drawing/2010/main" val="FF0000" mc:Ignorable="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68000" y="5157192"/>
            <a:ext cx="820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l"/>
            </a:pPr>
            <a:r>
              <a:rPr lang="ja-JP" altLang="en-US" dirty="0" smtClean="0"/>
              <a:t>練習　</a:t>
            </a:r>
            <a:r>
              <a:rPr lang="ja-JP" altLang="en-US" dirty="0" smtClean="0"/>
              <a:t>講習会フォルダの「</a:t>
            </a:r>
            <a:r>
              <a:rPr lang="ja-JP" altLang="en-US" dirty="0" smtClean="0">
                <a:hlinkClick r:id="rId6" action="ppaction://hlinkfile"/>
              </a:rPr>
              <a:t>名前練習</a:t>
            </a:r>
            <a:r>
              <a:rPr lang="en-US" altLang="ja-JP" dirty="0" smtClean="0">
                <a:hlinkClick r:id="rId6" action="ppaction://hlinkfile"/>
              </a:rPr>
              <a:t>.</a:t>
            </a:r>
            <a:r>
              <a:rPr lang="en-US" altLang="ja-JP" dirty="0" err="1" smtClean="0">
                <a:hlinkClick r:id="rId6" action="ppaction://hlinkfile"/>
              </a:rPr>
              <a:t>xls</a:t>
            </a:r>
            <a:r>
              <a:rPr lang="ja-JP" altLang="en-US" dirty="0" smtClean="0"/>
              <a:t>」のシート「定数を名前に」の設問で確認します。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838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名前付けのルール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/>
              <a:t>使用できる文字：名前の最初の文字には、文字または下線</a:t>
            </a:r>
            <a:r>
              <a:rPr lang="en-US" altLang="ja-JP" dirty="0"/>
              <a:t>(_)</a:t>
            </a:r>
            <a:r>
              <a:rPr lang="ja-JP" altLang="en-US" dirty="0"/>
              <a:t>を指定する</a:t>
            </a:r>
            <a:r>
              <a:rPr lang="ja-JP" altLang="en-US" dirty="0" smtClean="0"/>
              <a:t>必要がる。</a:t>
            </a:r>
            <a:r>
              <a:rPr lang="ja-JP" altLang="en-US" dirty="0"/>
              <a:t>最初の文字以外には、文字、数値、ピリオド</a:t>
            </a:r>
            <a:r>
              <a:rPr lang="en-US" altLang="ja-JP" dirty="0"/>
              <a:t>(.)</a:t>
            </a:r>
            <a:r>
              <a:rPr lang="ja-JP" altLang="en-US" dirty="0" err="1"/>
              <a:t>、</a:t>
            </a:r>
            <a:r>
              <a:rPr lang="ja-JP" altLang="en-US" dirty="0"/>
              <a:t>下線</a:t>
            </a:r>
            <a:r>
              <a:rPr lang="en-US" altLang="ja-JP" dirty="0"/>
              <a:t>(_)</a:t>
            </a:r>
            <a:r>
              <a:rPr lang="ja-JP" altLang="en-US" dirty="0"/>
              <a:t>を指定</a:t>
            </a:r>
            <a:r>
              <a:rPr lang="ja-JP" altLang="en-US" dirty="0" smtClean="0"/>
              <a:t>できる。「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月売上」などは使用できない。「</a:t>
            </a:r>
            <a:r>
              <a:rPr lang="en-US" altLang="ja-JP" dirty="0" smtClean="0"/>
              <a:t>_1</a:t>
            </a:r>
            <a:r>
              <a:rPr lang="ja-JP" altLang="en-US" dirty="0" smtClean="0"/>
              <a:t>月売上」は使用できる。</a:t>
            </a:r>
            <a:endParaRPr lang="ja-JP" altLang="en-US" dirty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 smtClean="0"/>
              <a:t>セル</a:t>
            </a:r>
            <a:r>
              <a:rPr lang="ja-JP" altLang="en-US" dirty="0"/>
              <a:t>参照と同じ名前を使用しない</a:t>
            </a:r>
            <a:r>
              <a:rPr lang="ja-JP" altLang="en-US" dirty="0" smtClean="0"/>
              <a:t>：</a:t>
            </a:r>
            <a:r>
              <a:rPr lang="en-US" altLang="ja-JP" dirty="0" smtClean="0"/>
              <a:t>A1</a:t>
            </a:r>
            <a:r>
              <a:rPr lang="ja-JP" altLang="en-US" dirty="0" smtClean="0"/>
              <a:t>や</a:t>
            </a:r>
            <a:r>
              <a:rPr lang="en-US" altLang="ja-JP" dirty="0"/>
              <a:t>R1C1</a:t>
            </a:r>
            <a:r>
              <a:rPr lang="ja-JP" altLang="en-US" dirty="0"/>
              <a:t>などのセル参照と同じ名前を使用することは</a:t>
            </a:r>
            <a:r>
              <a:rPr lang="ja-JP" altLang="en-US" dirty="0" smtClean="0"/>
              <a:t>できない。</a:t>
            </a:r>
            <a:endParaRPr lang="ja-JP" altLang="en-US" dirty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 smtClean="0"/>
              <a:t>複数</a:t>
            </a:r>
            <a:r>
              <a:rPr lang="ja-JP" altLang="en-US" dirty="0"/>
              <a:t>の単語の使用：複数の単語を使って名前を付けることが</a:t>
            </a:r>
            <a:r>
              <a:rPr lang="ja-JP" altLang="en-US" dirty="0" smtClean="0"/>
              <a:t>できるが</a:t>
            </a:r>
            <a:r>
              <a:rPr lang="ja-JP" altLang="en-US" dirty="0"/>
              <a:t>、スペースは使用</a:t>
            </a:r>
            <a:r>
              <a:rPr lang="ja-JP" altLang="en-US" dirty="0" smtClean="0"/>
              <a:t>できない。</a:t>
            </a:r>
            <a:r>
              <a:rPr lang="ja-JP" altLang="en-US" dirty="0"/>
              <a:t>単語を区切るには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“</a:t>
            </a:r>
            <a:r>
              <a:rPr lang="ja-JP" altLang="en-US" dirty="0" smtClean="0"/>
              <a:t>売上</a:t>
            </a:r>
            <a:r>
              <a:rPr lang="en-US" altLang="ja-JP" dirty="0" smtClean="0"/>
              <a:t>_2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や</a:t>
            </a:r>
            <a:r>
              <a:rPr lang="en-US" altLang="ja-JP" dirty="0" smtClean="0"/>
              <a:t>“</a:t>
            </a:r>
            <a:r>
              <a:rPr lang="ja-JP" altLang="en-US" dirty="0" smtClean="0"/>
              <a:t>ストック</a:t>
            </a:r>
            <a:r>
              <a:rPr lang="en-US" altLang="ja-JP" dirty="0"/>
              <a:t>.</a:t>
            </a:r>
            <a:r>
              <a:rPr lang="ja-JP" altLang="en-US" dirty="0" smtClean="0"/>
              <a:t>オプション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など</a:t>
            </a:r>
            <a:r>
              <a:rPr lang="ja-JP" altLang="en-US" dirty="0"/>
              <a:t>のように、下線</a:t>
            </a:r>
            <a:r>
              <a:rPr lang="en-US" altLang="ja-JP" dirty="0"/>
              <a:t>(_)</a:t>
            </a:r>
            <a:r>
              <a:rPr lang="ja-JP" altLang="en-US" dirty="0"/>
              <a:t>やピリオド</a:t>
            </a:r>
            <a:r>
              <a:rPr lang="en-US" altLang="ja-JP" dirty="0"/>
              <a:t>(.)</a:t>
            </a:r>
            <a:r>
              <a:rPr lang="ja-JP" altLang="en-US" dirty="0"/>
              <a:t>を</a:t>
            </a:r>
            <a:r>
              <a:rPr lang="ja-JP" altLang="en-US" dirty="0" smtClean="0"/>
              <a:t>使う。</a:t>
            </a:r>
            <a:endParaRPr lang="ja-JP" altLang="en-US" dirty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 smtClean="0"/>
              <a:t>名前</a:t>
            </a:r>
            <a:r>
              <a:rPr lang="ja-JP" altLang="en-US" dirty="0"/>
              <a:t>に使用できる文字数：名前には、</a:t>
            </a:r>
            <a:r>
              <a:rPr lang="en-US" altLang="ja-JP" dirty="0"/>
              <a:t>255</a:t>
            </a:r>
            <a:r>
              <a:rPr lang="ja-JP" altLang="en-US" dirty="0"/>
              <a:t>文字まで使用することが</a:t>
            </a:r>
            <a:r>
              <a:rPr lang="ja-JP" altLang="en-US" dirty="0" smtClean="0"/>
              <a:t>でる。長い名前は避ける。</a:t>
            </a:r>
            <a:endParaRPr lang="en-US" altLang="ja-JP" dirty="0" smtClean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/>
              <a:t>大文字と小文字の区別：名前には大文字と小文字の両方を使用することが</a:t>
            </a:r>
            <a:r>
              <a:rPr lang="ja-JP" altLang="en-US" dirty="0" smtClean="0"/>
              <a:t>でる。</a:t>
            </a:r>
            <a:r>
              <a:rPr lang="ja-JP" altLang="en-US" dirty="0"/>
              <a:t>名前の大文字と小文字は区別</a:t>
            </a:r>
            <a:r>
              <a:rPr lang="ja-JP" altLang="en-US" dirty="0" smtClean="0"/>
              <a:t>されない。</a:t>
            </a:r>
            <a:endParaRPr lang="en-US" altLang="ja-JP" dirty="0" smtClean="0"/>
          </a:p>
          <a:p>
            <a:pPr>
              <a:buClr>
                <a:schemeClr val="accent5"/>
              </a:buClr>
              <a:buFont typeface="Wingdings" pitchFamily="2" charset="2"/>
              <a:buChar char="l"/>
            </a:pPr>
            <a:r>
              <a:rPr lang="ja-JP" altLang="en-US" dirty="0" smtClean="0"/>
              <a:t>同じ名前を付けることはできない。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298-7A73-4146-B055-642377F3CD5E}" type="datetime1">
              <a:rPr kumimoji="1" lang="ja-JP" altLang="en-US" smtClean="0"/>
              <a:t>2010/4/12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794-0141-4068-B725-D42390828BF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2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710</Words>
  <Application>Microsoft Office PowerPoint</Application>
  <PresentationFormat>画面に合わせる (4:3)</PresentationFormat>
  <Paragraphs>112</Paragraphs>
  <Slides>15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Excel 2002,2003基本7</vt:lpstr>
      <vt:lpstr>[名前]機能とは</vt:lpstr>
      <vt:lpstr>名前ボックスで名前を付けるには</vt:lpstr>
      <vt:lpstr>名前ボックスで名前を付ける</vt:lpstr>
      <vt:lpstr>[挿入]の[名前]で名前を定義する</vt:lpstr>
      <vt:lpstr>数式へ名前を付ける</vt:lpstr>
      <vt:lpstr>セル範囲に名前を付ける</vt:lpstr>
      <vt:lpstr>定数を名前として定義する</vt:lpstr>
      <vt:lpstr>名前付けのルール</vt:lpstr>
      <vt:lpstr>名前を使うには（1）</vt:lpstr>
      <vt:lpstr>名前を使うには（2）</vt:lpstr>
      <vt:lpstr>名前を削除するには</vt:lpstr>
      <vt:lpstr>名前を編集するには</vt:lpstr>
      <vt:lpstr>名前のその他の機能</vt:lpstr>
      <vt:lpstr>名前を使った発展問題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2002,2003基本7</dc:title>
  <dc:creator>SystemKomaco(TKomazawa)</dc:creator>
  <cp:keywords>Excel2002;Excel2003</cp:keywords>
  <cp:lastModifiedBy>駒澤　勉</cp:lastModifiedBy>
  <cp:revision>23</cp:revision>
  <dcterms:created xsi:type="dcterms:W3CDTF">2010-03-29T10:07:38Z</dcterms:created>
  <dcterms:modified xsi:type="dcterms:W3CDTF">2010-04-12T02:52:42Z</dcterms:modified>
</cp:coreProperties>
</file>